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C75B75-0193-4C7A-A812-F8F408675715}" v="2" dt="2018-04-23T22:19:17.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74275" autoAdjust="0"/>
  </p:normalViewPr>
  <p:slideViewPr>
    <p:cSldViewPr snapToGrid="0">
      <p:cViewPr varScale="1">
        <p:scale>
          <a:sx n="94" d="100"/>
          <a:sy n="94" d="100"/>
        </p:scale>
        <p:origin x="522" y="45"/>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g>
</file>

<file path=ppt/media/image27.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000" kern="1200">
                <a:solidFill>
                  <a:schemeClr val="tx1"/>
                </a:solidFill>
                <a:effectLst/>
                <a:latin typeface="+mn-lt"/>
                <a:ea typeface="+mn-ea"/>
                <a:cs typeface="+mn-cs"/>
              </a:rPr>
              <a:t>© 2020 </a:t>
            </a:r>
            <a:r>
              <a:rPr lang="en-US" sz="1000" kern="1200" dirty="0">
                <a:solidFill>
                  <a:schemeClr val="tx1"/>
                </a:solidFill>
                <a:effectLst/>
                <a:latin typeface="+mn-lt"/>
                <a:ea typeface="+mn-ea"/>
                <a:cs typeface="+mn-cs"/>
              </a:rPr>
              <a:t>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Keeping the Azure service you selected for ingest of telemetry data from the smart meters in mind, diagram how Fabrikam should handle the following three flows related to the provisioning of new smart meters at a customer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Create device identity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registered in IoT Hub identity registry, and set to disabled.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 metadata (model, supported commands, etc.) should be captured in a separate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Install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installed, powered up, and connected to the network.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Activate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set to enabled to allow connection.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Metadata is updated to reflect customer and location.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 5 minute 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SQL Data Warehouse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Solution Accelerators – do these offer a good starting point for us?</a:t>
            </a:r>
          </a:p>
          <a:p>
            <a:pPr marL="171450" indent="-171450">
              <a:buFont typeface="Arial" panose="020B0604020202020204" pitchFamily="34" charset="0"/>
              <a:buChar char="•"/>
            </a:pPr>
            <a:r>
              <a:rPr lang="en-US" dirty="0"/>
              <a:t>Azure IoT Solution Accelerators offer preconfigured solutions that automate the provisioning and configuration of scenario oriented solutions that leverage a combination of Azure services. </a:t>
            </a:r>
          </a:p>
          <a:p>
            <a:pPr marL="171450" indent="-171450">
              <a:buFont typeface="Arial" panose="020B0604020202020204" pitchFamily="34" charset="0"/>
              <a:buChar char="•"/>
            </a:pPr>
            <a:r>
              <a:rPr lang="en-US" dirty="0"/>
              <a:t>The idea is that a customer can take the preconfigured solution deployed by one of the Azure IoT Solution Accelerators and customize it to meet their particular needs. </a:t>
            </a:r>
          </a:p>
          <a:p>
            <a:pPr marL="171450" indent="-171450">
              <a:buFont typeface="Arial" panose="020B0604020202020204" pitchFamily="34" charset="0"/>
              <a:buChar char="•"/>
            </a:pPr>
            <a:r>
              <a:rPr lang="en-US" dirty="0"/>
              <a:t>The Remote Monitoring IoT Solution Accelerator provides a solution that is reasonably close to the needs of Fabrikam albeit some additional work is needed to handle the cold path processing, to leverage Spark, or to use Azure SQL Data Warehouse.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3/21/2020 10:04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Solution Accelerators – do these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9.svg"/><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image" Target="../media/image18.png"/><Relationship Id="rId11" Type="http://schemas.openxmlformats.org/officeDocument/2006/relationships/image" Target="../media/image25.svg"/><Relationship Id="rId5" Type="http://schemas.openxmlformats.org/officeDocument/2006/relationships/image" Target="../media/image21.svg"/><Relationship Id="rId10" Type="http://schemas.openxmlformats.org/officeDocument/2006/relationships/image" Target="../media/image24.png"/><Relationship Id="rId4" Type="http://schemas.openxmlformats.org/officeDocument/2006/relationships/image" Target="../media/image20.png"/><Relationship Id="rId9" Type="http://schemas.openxmlformats.org/officeDocument/2006/relationships/image" Target="../media/image23.svg"/></Relationships>
</file>

<file path=ppt/slides/_rels/slide1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Preferred target audience" title="Preferred target audienc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preferred solution, displaying smart meter telemetry being ingested into IoT Hub, then processed via Stream Analytics into hot and cold paths." title="Preferred solution">
            <a:extLst>
              <a:ext uri="{FF2B5EF4-FFF2-40B4-BE49-F238E27FC236}">
                <a16:creationId xmlns:a16="http://schemas.microsoft.com/office/drawing/2014/main" id="{FB8C39AA-8866-4F4C-9761-77398C804A5D}"/>
              </a:ext>
            </a:extLst>
          </p:cNvPr>
          <p:cNvPicPr>
            <a:picLocks noChangeAspect="1"/>
          </p:cNvPicPr>
          <p:nvPr/>
        </p:nvPicPr>
        <p:blipFill>
          <a:blip r:embed="rId3"/>
          <a:stretch>
            <a:fillRect/>
          </a:stretch>
        </p:blipFill>
        <p:spPr>
          <a:xfrm>
            <a:off x="1179787" y="1046600"/>
            <a:ext cx="9832423" cy="566446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grpSp>
        <p:nvGrpSpPr>
          <p:cNvPr id="4" name="Group 3" descr="The Device to Cloud Communication Preferred solution starts with Smart meters. Messages are sent to an Azure IoT Hub via: HTTPS, POST, AMQP, AMQP over WebSockets, and MQTT, at the rate of 3,333 messages per second." title="Device to Cloud Communication Preferred solution">
            <a:extLst>
              <a:ext uri="{FF2B5EF4-FFF2-40B4-BE49-F238E27FC236}">
                <a16:creationId xmlns:a16="http://schemas.microsoft.com/office/drawing/2014/main" id="{8FB1150B-B3A6-4E10-8933-EEDBF49128F0}"/>
              </a:ext>
            </a:extLst>
          </p:cNvPr>
          <p:cNvGrpSpPr/>
          <p:nvPr/>
        </p:nvGrpSpPr>
        <p:grpSpPr>
          <a:xfrm>
            <a:off x="2253235" y="2135025"/>
            <a:ext cx="7076094" cy="4075276"/>
            <a:chOff x="2253235" y="2135025"/>
            <a:chExt cx="7076094" cy="4075276"/>
          </a:xfrm>
        </p:grpSpPr>
        <p:sp>
          <p:nvSpPr>
            <p:cNvPr id="15" name="TextBox 14">
              <a:extLst>
                <a:ext uri="{FF2B5EF4-FFF2-40B4-BE49-F238E27FC236}">
                  <a16:creationId xmlns:a16="http://schemas.microsoft.com/office/drawing/2014/main" id="{D04D8CF1-5197-4298-9E59-8E78BD2D3344}"/>
                </a:ext>
              </a:extLst>
            </p:cNvPr>
            <p:cNvSpPr txBox="1"/>
            <p:nvPr/>
          </p:nvSpPr>
          <p:spPr>
            <a:xfrm>
              <a:off x="4022826" y="4490578"/>
              <a:ext cx="2743200" cy="544765"/>
            </a:xfrm>
            <a:prstGeom prst="rect">
              <a:avLst/>
            </a:prstGeom>
            <a:noFill/>
          </p:spPr>
          <p:txBody>
            <a:bodyPr wrap="squar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3,333 messages/second</a:t>
              </a:r>
            </a:p>
          </p:txBody>
        </p:sp>
        <p:sp>
          <p:nvSpPr>
            <p:cNvPr id="12" name="TextBox 11">
              <a:extLst>
                <a:ext uri="{FF2B5EF4-FFF2-40B4-BE49-F238E27FC236}">
                  <a16:creationId xmlns:a16="http://schemas.microsoft.com/office/drawing/2014/main" id="{EA8C6786-CBB7-4593-A6F8-9249E2992CB8}"/>
                </a:ext>
              </a:extLst>
            </p:cNvPr>
            <p:cNvSpPr txBox="1"/>
            <p:nvPr/>
          </p:nvSpPr>
          <p:spPr>
            <a:xfrm>
              <a:off x="7250208" y="5283894"/>
              <a:ext cx="1957715"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IoT Hub</a:t>
              </a:r>
            </a:p>
            <a:p>
              <a:pPr>
                <a:lnSpc>
                  <a:spcPct val="90000"/>
                </a:lnSpc>
                <a:spcAft>
                  <a:spcPts val="600"/>
                </a:spcAft>
              </a:pPr>
              <a:r>
                <a:rPr lang="en-US" sz="2000" dirty="0">
                  <a:gradFill>
                    <a:gsLst>
                      <a:gs pos="2917">
                        <a:schemeClr val="tx1"/>
                      </a:gs>
                      <a:gs pos="30000">
                        <a:schemeClr val="tx1"/>
                      </a:gs>
                    </a:gsLst>
                    <a:lin ang="5400000" scaled="0"/>
                  </a:gradFill>
                </a:rPr>
                <a:t>at S3 scale</a:t>
              </a:r>
            </a:p>
          </p:txBody>
        </p:sp>
        <p:sp>
          <p:nvSpPr>
            <p:cNvPr id="13" name="TextBox 12">
              <a:extLst>
                <a:ext uri="{FF2B5EF4-FFF2-40B4-BE49-F238E27FC236}">
                  <a16:creationId xmlns:a16="http://schemas.microsoft.com/office/drawing/2014/main" id="{B1AD4D22-8498-42F7-94CF-EEF523EC9709}"/>
                </a:ext>
              </a:extLst>
            </p:cNvPr>
            <p:cNvSpPr txBox="1"/>
            <p:nvPr/>
          </p:nvSpPr>
          <p:spPr>
            <a:xfrm>
              <a:off x="2253235" y="5283894"/>
              <a:ext cx="1848006"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Smart Meters</a:t>
              </a:r>
            </a:p>
          </p:txBody>
        </p:sp>
        <p:pic>
          <p:nvPicPr>
            <p:cNvPr id="5" name="Picture 4" descr="&quot;&quot;" title="&quot;&quot;">
              <a:extLst>
                <a:ext uri="{FF2B5EF4-FFF2-40B4-BE49-F238E27FC236}">
                  <a16:creationId xmlns:a16="http://schemas.microsoft.com/office/drawing/2014/main" id="{93BF26CE-6176-4852-B8EF-F03C273B1805}"/>
                </a:ext>
              </a:extLst>
            </p:cNvPr>
            <p:cNvPicPr>
              <a:picLocks noChangeAspect="1"/>
            </p:cNvPicPr>
            <p:nvPr/>
          </p:nvPicPr>
          <p:blipFill>
            <a:blip r:embed="rId3"/>
            <a:stretch>
              <a:fillRect/>
            </a:stretch>
          </p:blipFill>
          <p:spPr>
            <a:xfrm>
              <a:off x="2314973" y="2135025"/>
              <a:ext cx="1786268" cy="3200400"/>
            </a:xfrm>
            <a:prstGeom prst="rect">
              <a:avLst/>
            </a:prstGeom>
          </p:spPr>
        </p:pic>
        <p:sp>
          <p:nvSpPr>
            <p:cNvPr id="19" name="Oval 18">
              <a:extLst>
                <a:ext uri="{FF2B5EF4-FFF2-40B4-BE49-F238E27FC236}">
                  <a16:creationId xmlns:a16="http://schemas.microsoft.com/office/drawing/2014/main" id="{90E38DCD-AABA-46E9-A9EB-8525408490AE}"/>
                </a:ext>
              </a:extLst>
            </p:cNvPr>
            <p:cNvSpPr/>
            <p:nvPr/>
          </p:nvSpPr>
          <p:spPr bwMode="auto">
            <a:xfrm>
              <a:off x="7134769" y="2987277"/>
              <a:ext cx="2194560" cy="21945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20" name="Picture 19" descr="&quot;&quot;" title="&quot;&quot;">
              <a:extLst>
                <a:ext uri="{FF2B5EF4-FFF2-40B4-BE49-F238E27FC236}">
                  <a16:creationId xmlns:a16="http://schemas.microsoft.com/office/drawing/2014/main" id="{49E35153-6B01-45C0-99CC-D1679D074E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7546" y="3353037"/>
              <a:ext cx="1463040" cy="1463040"/>
            </a:xfrm>
            <a:prstGeom prst="rect">
              <a:avLst/>
            </a:prstGeom>
          </p:spPr>
        </p:pic>
        <p:sp>
          <p:nvSpPr>
            <p:cNvPr id="9" name="Arrow: Right 8">
              <a:extLst>
                <a:ext uri="{FF2B5EF4-FFF2-40B4-BE49-F238E27FC236}">
                  <a16:creationId xmlns:a16="http://schemas.microsoft.com/office/drawing/2014/main" id="{6B6EB87A-71B8-48F1-AF7B-13BEE9BCE4CF}"/>
                </a:ext>
              </a:extLst>
            </p:cNvPr>
            <p:cNvSpPr/>
            <p:nvPr/>
          </p:nvSpPr>
          <p:spPr bwMode="auto">
            <a:xfrm>
              <a:off x="3798398" y="3615203"/>
              <a:ext cx="3134409"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21" name="TextBox 20">
              <a:extLst>
                <a:ext uri="{FF2B5EF4-FFF2-40B4-BE49-F238E27FC236}">
                  <a16:creationId xmlns:a16="http://schemas.microsoft.com/office/drawing/2014/main" id="{5A2C85E4-8C3F-4ACA-A0AC-A7B365FE9307}"/>
                </a:ext>
              </a:extLst>
            </p:cNvPr>
            <p:cNvSpPr txBox="1"/>
            <p:nvPr/>
          </p:nvSpPr>
          <p:spPr>
            <a:xfrm>
              <a:off x="3972285" y="2416798"/>
              <a:ext cx="2844281" cy="1292662"/>
            </a:xfrm>
            <a:prstGeom prst="rect">
              <a:avLst/>
            </a:prstGeom>
            <a:noFill/>
          </p:spPr>
          <p:txBody>
            <a:bodyPr wrap="squar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HTTPS POST, AMQP, AMQP over WebSockets, MQTT, MQTT over </a:t>
              </a:r>
              <a:r>
                <a:rPr lang="en-US" dirty="0" err="1">
                  <a:gradFill>
                    <a:gsLst>
                      <a:gs pos="2917">
                        <a:schemeClr val="tx1"/>
                      </a:gs>
                      <a:gs pos="30000">
                        <a:schemeClr val="tx1"/>
                      </a:gs>
                    </a:gsLst>
                    <a:lin ang="5400000" scaled="0"/>
                  </a:gradFill>
                </a:rPr>
                <a:t>WebSockets</a:t>
              </a:r>
              <a:endParaRPr lang="en-US" dirty="0">
                <a:gradFill>
                  <a:gsLst>
                    <a:gs pos="2917">
                      <a:schemeClr val="tx1"/>
                    </a:gs>
                    <a:gs pos="30000">
                      <a:schemeClr val="tx1"/>
                    </a:gs>
                  </a:gsLst>
                  <a:lin ang="5400000" scaled="0"/>
                </a:gradFill>
              </a:endParaRPr>
            </a:p>
          </p:txBody>
        </p:sp>
        <p:sp>
          <p:nvSpPr>
            <p:cNvPr id="23" name="Arrow: Right 22">
              <a:extLst>
                <a:ext uri="{FF2B5EF4-FFF2-40B4-BE49-F238E27FC236}">
                  <a16:creationId xmlns:a16="http://schemas.microsoft.com/office/drawing/2014/main" id="{51096651-31E9-4A53-B930-3D6391010176}"/>
                </a:ext>
              </a:extLst>
            </p:cNvPr>
            <p:cNvSpPr/>
            <p:nvPr/>
          </p:nvSpPr>
          <p:spPr bwMode="auto">
            <a:xfrm>
              <a:off x="3798398" y="4333070"/>
              <a:ext cx="3134409"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gr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26" name="Picture 25" descr="IoT device provisioning flow. Devices are registered with IoT Hub identity registry, then they are installed and connected to the network. Activation of devices enables the flow of telemetry data to begin. &#10;The IoT Device Provisioning Flow is broken into three steps: Create Device Identity, Install Device, and Activate Device. The Create Device Identity workflow begins with an Admin user who sets the pre-shared key on the Smart Meter Device, and registers the device identity at the Fabrikam Device Admin Website. The Device is registered in the IoT Hub itdentity registery, but the devicestatus is set to disabled. &#10;The Install Device workflow has the device powered up and connected to the network. &#10;&#10;The Activate Device workflow has the Device Admin activating the device on the Fabrikam Device Admin Website. Using HTTP PUT, and IoT Hub, activation enables set deviceStatus to enabled, to allow connection. Device metadata is updated to reflect the customer who owns it, and the installation location." title="IoT Device Provisioning Flow preferred solution.">
            <a:extLst>
              <a:ext uri="{FF2B5EF4-FFF2-40B4-BE49-F238E27FC236}">
                <a16:creationId xmlns:a16="http://schemas.microsoft.com/office/drawing/2014/main" id="{4827FB79-FFC2-4B01-993C-876F917352F5}"/>
              </a:ext>
            </a:extLst>
          </p:cNvPr>
          <p:cNvPicPr/>
          <p:nvPr/>
        </p:nvPicPr>
        <p:blipFill>
          <a:blip r:embed="rId3">
            <a:extLst>
              <a:ext uri="{28A0092B-C50C-407E-A947-70E740481C1C}">
                <a14:useLocalDpi xmlns:a14="http://schemas.microsoft.com/office/drawing/2010/main" val="0"/>
              </a:ext>
            </a:extLst>
          </a:blip>
          <a:stretch>
            <a:fillRect/>
          </a:stretch>
        </p:blipFill>
        <p:spPr>
          <a:xfrm>
            <a:off x="1358847" y="1673556"/>
            <a:ext cx="9474306" cy="5010855"/>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grpSp>
        <p:nvGrpSpPr>
          <p:cNvPr id="5" name="Group 4" descr="The Hot Path Processing preferred solution diagram starts with Smart Meters, as indicated with buildings with red, green, blue, and purple windows. An arrow points from them to an IoT Hub, which has an arrow pointing to Stream Analytics Job." title="Hot Path Processing preferred solution">
            <a:extLst>
              <a:ext uri="{FF2B5EF4-FFF2-40B4-BE49-F238E27FC236}">
                <a16:creationId xmlns:a16="http://schemas.microsoft.com/office/drawing/2014/main" id="{D99732E5-B29B-4FE3-969D-EC23CDAEDC55}"/>
              </a:ext>
            </a:extLst>
          </p:cNvPr>
          <p:cNvGrpSpPr/>
          <p:nvPr/>
        </p:nvGrpSpPr>
        <p:grpSpPr>
          <a:xfrm>
            <a:off x="1180058" y="2197296"/>
            <a:ext cx="9831883" cy="3721333"/>
            <a:chOff x="1229950" y="2236565"/>
            <a:chExt cx="9831883" cy="3721333"/>
          </a:xfrm>
        </p:grpSpPr>
        <p:sp>
          <p:nvSpPr>
            <p:cNvPr id="31" name="TextBox 30">
              <a:extLst>
                <a:ext uri="{FF2B5EF4-FFF2-40B4-BE49-F238E27FC236}">
                  <a16:creationId xmlns:a16="http://schemas.microsoft.com/office/drawing/2014/main" id="{3B46D27E-3B5C-4BCB-AD02-1556535A0078}"/>
                </a:ext>
              </a:extLst>
            </p:cNvPr>
            <p:cNvSpPr txBox="1"/>
            <p:nvPr/>
          </p:nvSpPr>
          <p:spPr>
            <a:xfrm>
              <a:off x="5313331" y="5150733"/>
              <a:ext cx="125098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IoT Hub</a:t>
              </a:r>
            </a:p>
          </p:txBody>
        </p:sp>
        <p:sp>
          <p:nvSpPr>
            <p:cNvPr id="32" name="TextBox 31">
              <a:extLst>
                <a:ext uri="{FF2B5EF4-FFF2-40B4-BE49-F238E27FC236}">
                  <a16:creationId xmlns:a16="http://schemas.microsoft.com/office/drawing/2014/main" id="{0D1DF9BD-4728-4C27-B289-BAD47C4105CE}"/>
                </a:ext>
              </a:extLst>
            </p:cNvPr>
            <p:cNvSpPr txBox="1"/>
            <p:nvPr/>
          </p:nvSpPr>
          <p:spPr>
            <a:xfrm>
              <a:off x="1229950" y="5385434"/>
              <a:ext cx="1848006"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Smart Meters</a:t>
              </a:r>
            </a:p>
          </p:txBody>
        </p:sp>
        <p:pic>
          <p:nvPicPr>
            <p:cNvPr id="33" name="Picture 32" descr="&quot;&quot;" title="&quot;&quot;">
              <a:extLst>
                <a:ext uri="{FF2B5EF4-FFF2-40B4-BE49-F238E27FC236}">
                  <a16:creationId xmlns:a16="http://schemas.microsoft.com/office/drawing/2014/main" id="{3155C19E-8853-4F35-9A87-6B0FD0484C6A}"/>
                </a:ext>
              </a:extLst>
            </p:cNvPr>
            <p:cNvPicPr>
              <a:picLocks noChangeAspect="1"/>
            </p:cNvPicPr>
            <p:nvPr/>
          </p:nvPicPr>
          <p:blipFill>
            <a:blip r:embed="rId3"/>
            <a:stretch>
              <a:fillRect/>
            </a:stretch>
          </p:blipFill>
          <p:spPr>
            <a:xfrm>
              <a:off x="1291688" y="2236565"/>
              <a:ext cx="1786268" cy="3200400"/>
            </a:xfrm>
            <a:prstGeom prst="rect">
              <a:avLst/>
            </a:prstGeom>
          </p:spPr>
        </p:pic>
        <p:sp>
          <p:nvSpPr>
            <p:cNvPr id="34" name="Oval 33">
              <a:extLst>
                <a:ext uri="{FF2B5EF4-FFF2-40B4-BE49-F238E27FC236}">
                  <a16:creationId xmlns:a16="http://schemas.microsoft.com/office/drawing/2014/main" id="{97FF5F59-23CA-42AF-96B7-F127908BB5E0}"/>
                </a:ext>
              </a:extLst>
            </p:cNvPr>
            <p:cNvSpPr/>
            <p:nvPr/>
          </p:nvSpPr>
          <p:spPr bwMode="auto">
            <a:xfrm>
              <a:off x="5024423" y="3265558"/>
              <a:ext cx="1828800" cy="18288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35" name="Picture 34" descr="&quot;&quot;" title="&quot;&quot;">
              <a:extLst>
                <a:ext uri="{FF2B5EF4-FFF2-40B4-BE49-F238E27FC236}">
                  <a16:creationId xmlns:a16="http://schemas.microsoft.com/office/drawing/2014/main" id="{43134BDC-AB5E-42BD-B10B-32FDFC89D67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1647" y="3546997"/>
              <a:ext cx="1280160" cy="1280160"/>
            </a:xfrm>
            <a:prstGeom prst="rect">
              <a:avLst/>
            </a:prstGeom>
          </p:spPr>
        </p:pic>
        <p:sp>
          <p:nvSpPr>
            <p:cNvPr id="37" name="TextBox 36">
              <a:extLst>
                <a:ext uri="{FF2B5EF4-FFF2-40B4-BE49-F238E27FC236}">
                  <a16:creationId xmlns:a16="http://schemas.microsoft.com/office/drawing/2014/main" id="{6E3A024D-F538-4FF4-88F4-938096A95DAE}"/>
                </a:ext>
              </a:extLst>
            </p:cNvPr>
            <p:cNvSpPr txBox="1"/>
            <p:nvPr/>
          </p:nvSpPr>
          <p:spPr>
            <a:xfrm>
              <a:off x="8217552" y="4912109"/>
              <a:ext cx="2844281"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Stream Analytics job</a:t>
              </a:r>
            </a:p>
          </p:txBody>
        </p:sp>
        <p:sp>
          <p:nvSpPr>
            <p:cNvPr id="38" name="Arrow: Right 37">
              <a:extLst>
                <a:ext uri="{FF2B5EF4-FFF2-40B4-BE49-F238E27FC236}">
                  <a16:creationId xmlns:a16="http://schemas.microsoft.com/office/drawing/2014/main" id="{BD50215C-1BD3-4D10-A09C-B08795DA3FD3}"/>
                </a:ext>
              </a:extLst>
            </p:cNvPr>
            <p:cNvSpPr/>
            <p:nvPr/>
          </p:nvSpPr>
          <p:spPr bwMode="auto">
            <a:xfrm>
              <a:off x="3139694" y="4071797"/>
              <a:ext cx="182880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39" name="Graphic 38" descr="&quot;&quot;" title="&quot;&quot;">
              <a:extLst>
                <a:ext uri="{FF2B5EF4-FFF2-40B4-BE49-F238E27FC236}">
                  <a16:creationId xmlns:a16="http://schemas.microsoft.com/office/drawing/2014/main" id="{3390B7D4-6EE8-4596-893B-D129953D5EB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72391" y="3448438"/>
              <a:ext cx="1463040" cy="1463040"/>
            </a:xfrm>
            <a:prstGeom prst="rect">
              <a:avLst/>
            </a:prstGeom>
          </p:spPr>
        </p:pic>
        <p:sp>
          <p:nvSpPr>
            <p:cNvPr id="40" name="Arrow: Right 39">
              <a:extLst>
                <a:ext uri="{FF2B5EF4-FFF2-40B4-BE49-F238E27FC236}">
                  <a16:creationId xmlns:a16="http://schemas.microsoft.com/office/drawing/2014/main" id="{978A6FF5-4FD3-4B33-AE7E-D8578C0A4AF4}"/>
                </a:ext>
              </a:extLst>
            </p:cNvPr>
            <p:cNvSpPr/>
            <p:nvPr/>
          </p:nvSpPr>
          <p:spPr bwMode="auto">
            <a:xfrm>
              <a:off x="6948407" y="4072777"/>
              <a:ext cx="182880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grpSp>
      <p:sp>
        <p:nvSpPr>
          <p:cNvPr id="41" name="TextBox 40">
            <a:extLst>
              <a:ext uri="{FF2B5EF4-FFF2-40B4-BE49-F238E27FC236}">
                <a16:creationId xmlns:a16="http://schemas.microsoft.com/office/drawing/2014/main" id="{04759DDD-5A94-489C-AF80-E1914BC80922}"/>
              </a:ext>
            </a:extLst>
          </p:cNvPr>
          <p:cNvSpPr txBox="1"/>
          <p:nvPr/>
        </p:nvSpPr>
        <p:spPr>
          <a:xfrm>
            <a:off x="6530176" y="2197296"/>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23" name="Picture 22" descr="Azure Databricks icon" title="Azure Databricks icon">
            <a:extLst>
              <a:ext uri="{FF2B5EF4-FFF2-40B4-BE49-F238E27FC236}">
                <a16:creationId xmlns:a16="http://schemas.microsoft.com/office/drawing/2014/main" id="{4A87A474-30A8-4DDF-B935-C206222B37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89036" y="1639009"/>
            <a:ext cx="1322812" cy="1463040"/>
          </a:xfrm>
          <a:prstGeom prst="rect">
            <a:avLst/>
          </a:prstGeom>
        </p:spPr>
      </p:pic>
      <p:grpSp>
        <p:nvGrpSpPr>
          <p:cNvPr id="4" name="Group 3" descr="The Cold Path Processing preferred solution begins with Stream Analytics Job (Cold path query). An arrow points to the right to Blob Storage telemetry/{year}/{month}/{day}/{hour}/. To the right of Blob Storage, Azure Data Factory has an arrow pointing left to Blob Storage, and two arrows pointing right, one to Azure SQL DB, and the other to Spark SQL on HDInsight." title="Cold Path Processing preferred solution">
            <a:extLst>
              <a:ext uri="{FF2B5EF4-FFF2-40B4-BE49-F238E27FC236}">
                <a16:creationId xmlns:a16="http://schemas.microsoft.com/office/drawing/2014/main" id="{D564B564-1E9F-4233-AE68-E905ED667AE9}"/>
              </a:ext>
            </a:extLst>
          </p:cNvPr>
          <p:cNvGrpSpPr/>
          <p:nvPr/>
        </p:nvGrpSpPr>
        <p:grpSpPr>
          <a:xfrm>
            <a:off x="174107" y="1821956"/>
            <a:ext cx="11588522" cy="4738211"/>
            <a:chOff x="174107" y="1821956"/>
            <a:chExt cx="11588522" cy="4738211"/>
          </a:xfrm>
        </p:grpSpPr>
        <p:pic>
          <p:nvPicPr>
            <p:cNvPr id="22" name="Graphic 21" descr="Azure Blob storage icon" title="Azure Blob storage icon">
              <a:extLst>
                <a:ext uri="{FF2B5EF4-FFF2-40B4-BE49-F238E27FC236}">
                  <a16:creationId xmlns:a16="http://schemas.microsoft.com/office/drawing/2014/main" id="{2B348A11-A268-463C-9E0E-BCA069C963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42889" y="1821956"/>
              <a:ext cx="5535991" cy="4297680"/>
            </a:xfrm>
            <a:prstGeom prst="rect">
              <a:avLst/>
            </a:prstGeom>
          </p:spPr>
        </p:pic>
        <p:sp>
          <p:nvSpPr>
            <p:cNvPr id="19" name="TextBox 18">
              <a:extLst>
                <a:ext uri="{FF2B5EF4-FFF2-40B4-BE49-F238E27FC236}">
                  <a16:creationId xmlns:a16="http://schemas.microsoft.com/office/drawing/2014/main" id="{96FC274F-C9A8-44BB-BCDA-91AB4ABB6181}"/>
                </a:ext>
              </a:extLst>
            </p:cNvPr>
            <p:cNvSpPr txBox="1"/>
            <p:nvPr/>
          </p:nvSpPr>
          <p:spPr>
            <a:xfrm>
              <a:off x="174107" y="4394643"/>
              <a:ext cx="2626681" cy="843308"/>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Stream Analytics Job</a:t>
              </a:r>
            </a:p>
            <a:p>
              <a:pPr>
                <a:lnSpc>
                  <a:spcPct val="90000"/>
                </a:lnSpc>
                <a:spcAft>
                  <a:spcPts val="600"/>
                </a:spcAft>
              </a:pPr>
              <a:r>
                <a:rPr lang="en-US" sz="1400" dirty="0">
                  <a:gradFill>
                    <a:gsLst>
                      <a:gs pos="2917">
                        <a:schemeClr val="tx1"/>
                      </a:gs>
                      <a:gs pos="30000">
                        <a:schemeClr val="tx1"/>
                      </a:gs>
                    </a:gsLst>
                    <a:lin ang="5400000" scaled="0"/>
                  </a:gradFill>
                </a:rPr>
                <a:t>Cold path query</a:t>
              </a:r>
            </a:p>
          </p:txBody>
        </p:sp>
        <p:sp>
          <p:nvSpPr>
            <p:cNvPr id="21" name="Arrow: Right 20">
              <a:extLst>
                <a:ext uri="{FF2B5EF4-FFF2-40B4-BE49-F238E27FC236}">
                  <a16:creationId xmlns:a16="http://schemas.microsoft.com/office/drawing/2014/main" id="{ADE6884C-E52E-4BF1-8B15-722F3A7AF33F}"/>
                </a:ext>
              </a:extLst>
            </p:cNvPr>
            <p:cNvSpPr/>
            <p:nvPr/>
          </p:nvSpPr>
          <p:spPr bwMode="auto">
            <a:xfrm>
              <a:off x="2206428" y="3762712"/>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26" name="TextBox 25">
              <a:extLst>
                <a:ext uri="{FF2B5EF4-FFF2-40B4-BE49-F238E27FC236}">
                  <a16:creationId xmlns:a16="http://schemas.microsoft.com/office/drawing/2014/main" id="{8B73CB32-CD06-4051-A6E2-474FCCE96777}"/>
                </a:ext>
              </a:extLst>
            </p:cNvPr>
            <p:cNvSpPr txBox="1"/>
            <p:nvPr/>
          </p:nvSpPr>
          <p:spPr>
            <a:xfrm>
              <a:off x="2641804" y="4796935"/>
              <a:ext cx="3338158"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telemetry/{year}/{month}/{day}/{hour}/</a:t>
              </a:r>
            </a:p>
          </p:txBody>
        </p:sp>
        <p:sp>
          <p:nvSpPr>
            <p:cNvPr id="27" name="TextBox 26">
              <a:extLst>
                <a:ext uri="{FF2B5EF4-FFF2-40B4-BE49-F238E27FC236}">
                  <a16:creationId xmlns:a16="http://schemas.microsoft.com/office/drawing/2014/main" id="{2F8DCC71-3E0B-4E64-89CD-C8E9816536A4}"/>
                </a:ext>
              </a:extLst>
            </p:cNvPr>
            <p:cNvSpPr txBox="1"/>
            <p:nvPr/>
          </p:nvSpPr>
          <p:spPr>
            <a:xfrm>
              <a:off x="9540418" y="3070767"/>
              <a:ext cx="2222211"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Databricks</a:t>
              </a:r>
            </a:p>
            <a:p>
              <a:pPr>
                <a:lnSpc>
                  <a:spcPct val="90000"/>
                </a:lnSpc>
                <a:spcAft>
                  <a:spcPts val="600"/>
                </a:spcAft>
              </a:pPr>
              <a:r>
                <a:rPr lang="en-US" sz="2000" dirty="0">
                  <a:gradFill>
                    <a:gsLst>
                      <a:gs pos="2917">
                        <a:schemeClr val="tx1"/>
                      </a:gs>
                      <a:gs pos="30000">
                        <a:schemeClr val="tx1"/>
                      </a:gs>
                    </a:gsLst>
                    <a:lin ang="5400000" scaled="0"/>
                  </a:gradFill>
                </a:rPr>
                <a:t>and Spark SQL</a:t>
              </a:r>
            </a:p>
          </p:txBody>
        </p:sp>
        <p:sp>
          <p:nvSpPr>
            <p:cNvPr id="24" name="TextBox 23">
              <a:extLst>
                <a:ext uri="{FF2B5EF4-FFF2-40B4-BE49-F238E27FC236}">
                  <a16:creationId xmlns:a16="http://schemas.microsoft.com/office/drawing/2014/main" id="{B14650C4-2ACE-4064-AF43-C82312F2852A}"/>
                </a:ext>
              </a:extLst>
            </p:cNvPr>
            <p:cNvSpPr txBox="1"/>
            <p:nvPr/>
          </p:nvSpPr>
          <p:spPr>
            <a:xfrm>
              <a:off x="3421217" y="4482927"/>
              <a:ext cx="1760354"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Blob storage</a:t>
              </a:r>
            </a:p>
          </p:txBody>
        </p:sp>
        <p:pic>
          <p:nvPicPr>
            <p:cNvPr id="28" name="Graphic 27" descr="Azure Stream Analytics icon" title="Azure Stream Analytics icon">
              <a:extLst>
                <a:ext uri="{FF2B5EF4-FFF2-40B4-BE49-F238E27FC236}">
                  <a16:creationId xmlns:a16="http://schemas.microsoft.com/office/drawing/2014/main" id="{38C7E13E-6692-4E13-825C-296A3379711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0468" y="3145492"/>
              <a:ext cx="1463040" cy="1463040"/>
            </a:xfrm>
            <a:prstGeom prst="rect">
              <a:avLst/>
            </a:prstGeom>
          </p:spPr>
        </p:pic>
        <p:sp>
          <p:nvSpPr>
            <p:cNvPr id="29" name="Arrow: Right 28">
              <a:extLst>
                <a:ext uri="{FF2B5EF4-FFF2-40B4-BE49-F238E27FC236}">
                  <a16:creationId xmlns:a16="http://schemas.microsoft.com/office/drawing/2014/main" id="{ABA58D16-3AE2-4E3B-AF44-EAB111CB9C6C}"/>
                </a:ext>
              </a:extLst>
            </p:cNvPr>
            <p:cNvSpPr/>
            <p:nvPr/>
          </p:nvSpPr>
          <p:spPr bwMode="auto">
            <a:xfrm rot="10800000">
              <a:off x="5208680" y="3762712"/>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5" name="Graphic 4" descr="Azure Data Factory icon" title="Azure Data Factory icon">
              <a:extLst>
                <a:ext uri="{FF2B5EF4-FFF2-40B4-BE49-F238E27FC236}">
                  <a16:creationId xmlns:a16="http://schemas.microsoft.com/office/drawing/2014/main" id="{81F11817-FD4D-4EE1-8650-0493A4314B8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607837" y="3145492"/>
              <a:ext cx="1463040" cy="1463040"/>
            </a:xfrm>
            <a:prstGeom prst="rect">
              <a:avLst/>
            </a:prstGeom>
          </p:spPr>
        </p:pic>
        <p:sp>
          <p:nvSpPr>
            <p:cNvPr id="30" name="Arrow: Right 29" descr="&quot;&quot;" title="&quot;&quot;">
              <a:extLst>
                <a:ext uri="{FF2B5EF4-FFF2-40B4-BE49-F238E27FC236}">
                  <a16:creationId xmlns:a16="http://schemas.microsoft.com/office/drawing/2014/main" id="{E19C09A2-016C-4169-8DB8-E6513A512D76}"/>
                </a:ext>
              </a:extLst>
            </p:cNvPr>
            <p:cNvSpPr/>
            <p:nvPr/>
          </p:nvSpPr>
          <p:spPr bwMode="auto">
            <a:xfrm rot="19739181">
              <a:off x="8274800" y="3204460"/>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sp>
          <p:nvSpPr>
            <p:cNvPr id="32" name="TextBox 31">
              <a:extLst>
                <a:ext uri="{FF2B5EF4-FFF2-40B4-BE49-F238E27FC236}">
                  <a16:creationId xmlns:a16="http://schemas.microsoft.com/office/drawing/2014/main" id="{06D11E3D-6C76-4D51-8BDA-006A8E8542F6}"/>
                </a:ext>
              </a:extLst>
            </p:cNvPr>
            <p:cNvSpPr txBox="1"/>
            <p:nvPr/>
          </p:nvSpPr>
          <p:spPr>
            <a:xfrm>
              <a:off x="6581603" y="4592187"/>
              <a:ext cx="1590628" cy="926407"/>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Data</a:t>
              </a:r>
            </a:p>
            <a:p>
              <a:pPr>
                <a:lnSpc>
                  <a:spcPct val="90000"/>
                </a:lnSpc>
                <a:spcAft>
                  <a:spcPts val="600"/>
                </a:spcAft>
              </a:pPr>
              <a:r>
                <a:rPr lang="en-US" sz="2000" dirty="0">
                  <a:gradFill>
                    <a:gsLst>
                      <a:gs pos="2917">
                        <a:schemeClr val="tx1"/>
                      </a:gs>
                      <a:gs pos="30000">
                        <a:schemeClr val="tx1"/>
                      </a:gs>
                    </a:gsLst>
                    <a:lin ang="5400000" scaled="0"/>
                  </a:gradFill>
                </a:rPr>
                <a:t>Factory</a:t>
              </a:r>
            </a:p>
          </p:txBody>
        </p:sp>
        <p:sp>
          <p:nvSpPr>
            <p:cNvPr id="35" name="Arrow: Right 34" descr="&quot;&quot;" title="&quot;&quot;">
              <a:extLst>
                <a:ext uri="{FF2B5EF4-FFF2-40B4-BE49-F238E27FC236}">
                  <a16:creationId xmlns:a16="http://schemas.microsoft.com/office/drawing/2014/main" id="{4E4ECF8A-60FE-440F-95D0-11C3AE54DB0F}"/>
                </a:ext>
              </a:extLst>
            </p:cNvPr>
            <p:cNvSpPr/>
            <p:nvPr/>
          </p:nvSpPr>
          <p:spPr bwMode="auto">
            <a:xfrm rot="1860819" flipV="1">
              <a:off x="8274799" y="4682635"/>
              <a:ext cx="1188720" cy="228600"/>
            </a:xfrm>
            <a:prstGeom prst="righ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b="1" dirty="0">
                <a:solidFill>
                  <a:schemeClr val="bg1"/>
                </a:solidFill>
                <a:ea typeface="Segoe UI" pitchFamily="34" charset="0"/>
                <a:cs typeface="Segoe UI" pitchFamily="34" charset="0"/>
              </a:endParaRPr>
            </a:p>
          </p:txBody>
        </p:sp>
        <p:pic>
          <p:nvPicPr>
            <p:cNvPr id="15" name="Graphic 14" descr="Azure SQL Database icon" title="Azure SQL Database icon">
              <a:extLst>
                <a:ext uri="{FF2B5EF4-FFF2-40B4-BE49-F238E27FC236}">
                  <a16:creationId xmlns:a16="http://schemas.microsoft.com/office/drawing/2014/main" id="{321889A9-F696-45D3-8161-83C0E6F8806E}"/>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9718923" y="4507572"/>
              <a:ext cx="1463040" cy="1463040"/>
            </a:xfrm>
            <a:prstGeom prst="rect">
              <a:avLst/>
            </a:prstGeom>
          </p:spPr>
        </p:pic>
        <p:sp>
          <p:nvSpPr>
            <p:cNvPr id="36" name="TextBox 35">
              <a:extLst>
                <a:ext uri="{FF2B5EF4-FFF2-40B4-BE49-F238E27FC236}">
                  <a16:creationId xmlns:a16="http://schemas.microsoft.com/office/drawing/2014/main" id="{CA8C57FB-E6BD-46DA-BFF4-ADAFF89FFEA9}"/>
                </a:ext>
              </a:extLst>
            </p:cNvPr>
            <p:cNvSpPr txBox="1"/>
            <p:nvPr/>
          </p:nvSpPr>
          <p:spPr>
            <a:xfrm>
              <a:off x="9495630" y="5987703"/>
              <a:ext cx="1909625" cy="572464"/>
            </a:xfrm>
            <a:prstGeom prst="rect">
              <a:avLst/>
            </a:prstGeom>
            <a:noFill/>
          </p:spPr>
          <p:txBody>
            <a:bodyPr wrap="non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Azure SQL DB</a:t>
              </a:r>
            </a:p>
          </p:txBody>
        </p:sp>
      </p:grpSp>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sp>
        <p:nvSpPr>
          <p:cNvPr id="4" name="Rectangle 3">
            <a:extLst>
              <a:ext uri="{FF2B5EF4-FFF2-40B4-BE49-F238E27FC236}">
                <a16:creationId xmlns:a16="http://schemas.microsoft.com/office/drawing/2014/main" id="{5D853CEC-3081-4D2B-9F6D-DFB6674E7DBD}"/>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a:t>
            </a:r>
            <a:r>
              <a:rPr lang="en-US" dirty="0" err="1">
                <a:gradFill>
                  <a:gsLst>
                    <a:gs pos="2917">
                      <a:schemeClr val="tx1"/>
                    </a:gs>
                    <a:gs pos="30000">
                      <a:schemeClr val="tx1"/>
                    </a:gs>
                  </a:gsLst>
                  <a:lin ang="5400000" scaled="0"/>
                </a:gradFill>
              </a:rPr>
              <a:t>WebSockets</a:t>
            </a:r>
            <a:r>
              <a:rPr lang="en-US" dirty="0">
                <a:gradFill>
                  <a:gsLst>
                    <a:gs pos="2917">
                      <a:schemeClr val="tx1"/>
                    </a:gs>
                    <a:gs pos="30000">
                      <a:schemeClr val="tx1"/>
                    </a:gs>
                  </a:gsLst>
                  <a:lin ang="5400000" scaled="0"/>
                </a:gradFill>
              </a:rPr>
              <a:t>,</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a:t>
            </a:r>
            <a:r>
              <a:rPr lang="en-US" dirty="0" err="1">
                <a:gradFill>
                  <a:gsLst>
                    <a:gs pos="2917">
                      <a:schemeClr val="tx1"/>
                    </a:gs>
                    <a:gs pos="30000">
                      <a:schemeClr val="tx1"/>
                    </a:gs>
                  </a:gsLst>
                  <a:lin ang="5400000" scaled="0"/>
                </a:gradFill>
              </a:rPr>
              <a:t>WebSockets</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Are Azure IoT Solution Accelerators a good starting point?</a:t>
            </a: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descr="&quot;&quot;" title="&quot;&quot;">
              <a:extLst>
                <a:ext uri="{FF2B5EF4-FFF2-40B4-BE49-F238E27FC236}">
                  <a16:creationId xmlns:a16="http://schemas.microsoft.com/office/drawing/2014/main" id="{B36F925C-1E8A-4471-AD6F-2BC20ECE0093}"/>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descr="&quot;&quot;" title="&quot;&quot;">
              <a:extLst>
                <a:ext uri="{FF2B5EF4-FFF2-40B4-BE49-F238E27FC236}">
                  <a16:creationId xmlns:a16="http://schemas.microsoft.com/office/drawing/2014/main" id="{FF10AFD0-EE5A-48A7-8A88-113CAE632FA7}"/>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descr="Azure Stream Analytics icon" title="Azure Stream Analytics icon">
              <a:extLst>
                <a:ext uri="{FF2B5EF4-FFF2-40B4-BE49-F238E27FC236}">
                  <a16:creationId xmlns:a16="http://schemas.microsoft.com/office/drawing/2014/main" id="{8DA54A5F-4E76-4287-AE8C-F658BD4A8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descr="Azure Databricks icon" title="Azure Databricks icon">
            <a:extLst>
              <a:ext uri="{FF2B5EF4-FFF2-40B4-BE49-F238E27FC236}">
                <a16:creationId xmlns:a16="http://schemas.microsoft.com/office/drawing/2014/main" id="{2F35EB42-2DCC-4F10-9BDA-35EF8139D22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10;&#10;Question mark icon">
            <a:extLst>
              <a:ext uri="{FF2B5EF4-FFF2-40B4-BE49-F238E27FC236}">
                <a16:creationId xmlns:a16="http://schemas.microsoft.com/office/drawing/2014/main" id="{43752440-B4BA-488D-BC2F-64A9BAB696FE}"/>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grpSp>
        <p:nvGrpSpPr>
          <p:cNvPr id="4" name="Group 3" descr="IoT Hub icon" title="IoT Hub icon">
            <a:extLst>
              <a:ext uri="{FF2B5EF4-FFF2-40B4-BE49-F238E27FC236}">
                <a16:creationId xmlns:a16="http://schemas.microsoft.com/office/drawing/2014/main" id="{8C9419E7-5130-47B0-9205-6DE0734B4C9D}"/>
              </a:ext>
            </a:extLst>
          </p:cNvPr>
          <p:cNvGrpSpPr/>
          <p:nvPr/>
        </p:nvGrpSpPr>
        <p:grpSpPr>
          <a:xfrm>
            <a:off x="9020436" y="1189176"/>
            <a:ext cx="2743200" cy="2743200"/>
            <a:chOff x="9181880" y="1189176"/>
            <a:chExt cx="2743200" cy="2743200"/>
          </a:xfrm>
        </p:grpSpPr>
        <p:sp>
          <p:nvSpPr>
            <p:cNvPr id="7" name="Oval 6" descr="IoT Hub icon" title="IoT Hub icon">
              <a:extLst>
                <a:ext uri="{FF2B5EF4-FFF2-40B4-BE49-F238E27FC236}">
                  <a16:creationId xmlns:a16="http://schemas.microsoft.com/office/drawing/2014/main" id="{6D3F6E14-5048-455E-AF1A-602F3FA1EBE6}"/>
                </a:ext>
              </a:extLst>
            </p:cNvPr>
            <p:cNvSpPr/>
            <p:nvPr/>
          </p:nvSpPr>
          <p:spPr bwMode="auto">
            <a:xfrm>
              <a:off x="9181880" y="1189176"/>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IoT Hub icon" title="IoT Hub icon">
              <a:extLst>
                <a:ext uri="{FF2B5EF4-FFF2-40B4-BE49-F238E27FC236}">
                  <a16:creationId xmlns:a16="http://schemas.microsoft.com/office/drawing/2014/main" id="{7FE0FCD7-8745-4D8F-80F8-C35AC04C08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39080" y="1646376"/>
              <a:ext cx="1828800" cy="1828800"/>
            </a:xfrm>
            <a:prstGeom prst="rect">
              <a:avLst/>
            </a:prstGeom>
          </p:spPr>
        </p:pic>
      </p:gr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1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endParaRPr lang="en-US" sz="3600" dirty="0"/>
          </a:p>
          <a:p>
            <a:endParaRPr lang="en-US" sz="3600" dirty="0"/>
          </a:p>
        </p:txBody>
      </p:sp>
      <p:grpSp>
        <p:nvGrpSpPr>
          <p:cNvPr id="6" name="Group 5" descr="Customer needs" title="Customer needs">
            <a:extLst>
              <a:ext uri="{FF2B5EF4-FFF2-40B4-BE49-F238E27FC236}">
                <a16:creationId xmlns:a16="http://schemas.microsoft.com/office/drawing/2014/main" id="{46A41DA3-37E4-4E55-A8AE-A79BFE526206}"/>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descr="&quot;&quot;" title="&quot;&quot;">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Are Azure IoT Solution Accelerators a good starting point?</a:t>
            </a:r>
          </a:p>
          <a:p>
            <a:endParaRPr lang="en-US" sz="3600" dirty="0">
              <a:solidFill>
                <a:schemeClr val="tx1"/>
              </a:solidFill>
            </a:endParaRPr>
          </a:p>
          <a:p>
            <a:endParaRPr lang="en-US" sz="3600" dirty="0">
              <a:solidFill>
                <a:schemeClr val="tx1"/>
              </a:solidFill>
            </a:endParaRPr>
          </a:p>
        </p:txBody>
      </p:sp>
      <p:grpSp>
        <p:nvGrpSpPr>
          <p:cNvPr id="4" name="Group 3" descr="Icons" title="Icons">
            <a:extLst>
              <a:ext uri="{FF2B5EF4-FFF2-40B4-BE49-F238E27FC236}">
                <a16:creationId xmlns:a16="http://schemas.microsoft.com/office/drawing/2014/main" id="{9050EF22-F9EB-436B-9881-9C63369113A9}"/>
              </a:ext>
            </a:extLst>
          </p:cNvPr>
          <p:cNvGrpSpPr/>
          <p:nvPr/>
        </p:nvGrpSpPr>
        <p:grpSpPr>
          <a:xfrm>
            <a:off x="9753652" y="791480"/>
            <a:ext cx="2171428" cy="5776420"/>
            <a:chOff x="9753652" y="791480"/>
            <a:chExt cx="2171428" cy="5776420"/>
          </a:xfrm>
        </p:grpSpPr>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descr="&quot;&quot;" title="&quot;&quot;">
              <a:extLst>
                <a:ext uri="{FF2B5EF4-FFF2-40B4-BE49-F238E27FC236}">
                  <a16:creationId xmlns:a16="http://schemas.microsoft.com/office/drawing/2014/main" id="{B36F925C-1E8A-4471-AD6F-2BC20ECE0093}"/>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descr="&quot;&quot;" title="&quot;&quot;">
              <a:extLst>
                <a:ext uri="{FF2B5EF4-FFF2-40B4-BE49-F238E27FC236}">
                  <a16:creationId xmlns:a16="http://schemas.microsoft.com/office/drawing/2014/main" id="{FF10AFD0-EE5A-48A7-8A88-113CAE632FA7}"/>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descr="Azure Stream Analytics icons" title="Azure Stream Analytics icons">
              <a:extLst>
                <a:ext uri="{FF2B5EF4-FFF2-40B4-BE49-F238E27FC236}">
                  <a16:creationId xmlns:a16="http://schemas.microsoft.com/office/drawing/2014/main" id="{8DA54A5F-4E76-4287-AE8C-F658BD4A82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6" name="Picture 5" descr="Azure Databricks icon" title="Azure Databricks icon">
            <a:extLst>
              <a:ext uri="{FF2B5EF4-FFF2-40B4-BE49-F238E27FC236}">
                <a16:creationId xmlns:a16="http://schemas.microsoft.com/office/drawing/2014/main" id="{1EE6F211-8517-4E0C-9B2A-B4522411E57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26306507"/>
              </p:ext>
            </p:extLst>
          </p:nvPr>
        </p:nvGraphicFramePr>
        <p:xfrm>
          <a:off x="2974589" y="2945254"/>
          <a:ext cx="8040154" cy="376786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8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Prepare for a 15-minute presentation to the customer.</a:t>
                      </a:r>
                      <a:br>
                        <a:rPr lang="en-US" sz="1800" dirty="0">
                          <a:latin typeface="Segoe UI" panose="020B0502040204020203" pitchFamily="34" charset="0"/>
                          <a:cs typeface="Segoe UI" panose="020B0502040204020203" pitchFamily="34" charset="0"/>
                        </a:rPr>
                      </a:br>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4178</Words>
  <Application>Microsoft Office PowerPoint</Application>
  <PresentationFormat>Widescreen</PresentationFormat>
  <Paragraphs>307</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objections handling </vt:lpstr>
      <vt:lpstr>Customer objections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2020-03-21T17:05:00Z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